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1" r:id="rId2"/>
    <p:sldMasterId id="2147483831" r:id="rId3"/>
  </p:sldMasterIdLst>
  <p:notesMasterIdLst>
    <p:notesMasterId r:id="rId6"/>
  </p:notesMasterIdLst>
  <p:sldIdLst>
    <p:sldId id="262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845AE-2A7C-14E8-B1BE-C9F095D61A88}" v="23" dt="2020-06-29T19:06:53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12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customXml" Target="../customXml/item4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Relationship Id="rId14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AA9C2-C951-471C-B22A-587F4E630ACF}" type="datetimeFigureOut">
              <a:rPr lang="en-US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3A33-677F-41B6-BA68-31DB88E60FD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7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5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5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A526457-AFF9-4C64-ACA9-57BFCF79B20E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68A5FB-A35F-4120-A0D4-DDE534D458D5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71800EB-F6BF-4776-B506-3056304E5AE7}"/>
              </a:ext>
            </a:extLst>
          </p:cNvPr>
          <p:cNvSpPr txBox="1">
            <a:spLocks/>
          </p:cNvSpPr>
          <p:nvPr userDrawn="1"/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76200" tIns="38100" rIns="76200" bIns="38100" rtlCol="0" anchor="ctr"/>
          <a:lstStyle>
            <a:defPPr>
              <a:defRPr lang="en-US"/>
            </a:defPPr>
            <a:lvl1pPr marL="0" algn="r" defTabSz="1172261" rtl="0" eaLnBrk="1" latinLnBrk="0" hangingPunct="1">
              <a:defRPr sz="1412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3BEF6-9E38-45B1-97EE-47997846C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kia motors HQ">
            <a:extLst>
              <a:ext uri="{FF2B5EF4-FFF2-40B4-BE49-F238E27FC236}">
                <a16:creationId xmlns:a16="http://schemas.microsoft.com/office/drawing/2014/main" id="{7F3ACFE8-90CC-4B43-AE07-40731FF60D5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10905" b="245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820B2A3-6DEC-48BD-904B-6CFD85288AA6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CA9C6B9-101A-4078-BFF5-F56952814220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78578D0-B866-4B94-8BFB-0A234E982D92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Boca Images, Stock Photos &amp; Vectors | Shutterstock">
            <a:extLst>
              <a:ext uri="{FF2B5EF4-FFF2-40B4-BE49-F238E27FC236}">
                <a16:creationId xmlns:a16="http://schemas.microsoft.com/office/drawing/2014/main" id="{C796B139-EDD6-418B-86B6-AFF547D02BC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8520"/>
          <a:stretch/>
        </p:blipFill>
        <p:spPr bwMode="auto">
          <a:xfrm>
            <a:off x="0" y="4984"/>
            <a:ext cx="12192000" cy="68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CD3886-D9E7-4332-8F54-DED4C0459D9D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-4984"/>
            <a:ext cx="12192000" cy="6858000"/>
          </a:xfrm>
          <a:prstGeom prst="rect">
            <a:avLst/>
          </a:prstGeom>
          <a:solidFill>
            <a:srgbClr val="004E5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C28AE92-E7FB-45DC-A9F2-947463E77ED3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D49941C-DB0A-4679-89B5-9C21D0DD35E3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DF9E67F-A3B7-4A8B-9FCE-386664CBB2FF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8B99226-B444-44C2-887F-F0B1EA1A8CDA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DD0E02C-78BB-4309-ADFF-DF612ADAA572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B405617-3D1C-4DDF-BD2C-09ADAA70053A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4CDD809-FD8E-4297-82D9-21DF4F1C1BFB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043" y="2679540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FDDE210-ACBE-4586-9A46-AFFFDBFA714C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oca Images, Stock Photos &amp; Vectors | Shutterstock">
            <a:extLst>
              <a:ext uri="{FF2B5EF4-FFF2-40B4-BE49-F238E27FC236}">
                <a16:creationId xmlns:a16="http://schemas.microsoft.com/office/drawing/2014/main" id="{3512A7AD-6981-4690-B10A-F58BE14975C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 b="8520"/>
          <a:stretch/>
        </p:blipFill>
        <p:spPr bwMode="auto">
          <a:xfrm>
            <a:off x="0" y="-95250"/>
            <a:ext cx="12192000" cy="70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2281ED2-674C-47AC-9CED-8B0BA72C064C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929" y="2532447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4D9476-FB4A-49DC-9ECA-F76016464E91}"/>
              </a:ext>
            </a:extLst>
          </p:cNvPr>
          <p:cNvSpPr/>
          <p:nvPr userDrawn="1"/>
        </p:nvSpPr>
        <p:spPr>
          <a:xfrm>
            <a:off x="-6225" y="-105220"/>
            <a:ext cx="12198224" cy="7042901"/>
          </a:xfrm>
          <a:prstGeom prst="rect">
            <a:avLst/>
          </a:prstGeom>
          <a:solidFill>
            <a:srgbClr val="004E5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76941" y="6370233"/>
            <a:ext cx="2743459" cy="304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0656312-FEEB-418F-A540-2E2358D5B219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34060" y="6370233"/>
            <a:ext cx="4115189" cy="364224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2170" y="6318284"/>
            <a:ext cx="533400" cy="304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AB9380-E128-4FF7-894E-99C44FC5B490}" type="datetime1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D8F9B5-2365-4F3C-A11A-B43FB5EEA6E1}" type="datetime1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62E18B4-4BF6-4329-BD74-08CAE2A73352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26FB18B-FFF7-4131-8050-671229E2954B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7133851-711D-4229-8641-413BA8E8C246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8281676-E9EE-42A9-99CC-DA71CA2F5009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23EE9C0-65CA-4A04-9E5A-79811F831958}" type="datetime1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1EAE8A9-656F-4C7D-BA8F-43CC0D76F5D0}" type="datetime1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96303C8-1B53-4BB7-AE15-C2F5A62A1031}" type="datetime1">
              <a:rPr lang="en-US" smtClean="0"/>
              <a:t>6/29/2020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FB0E003-3AC9-4D5D-8A0D-FAFDF1FBAADA}" type="datetime1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3D4FD17-ECA1-4D84-8789-494BC2CCB6C5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D1D9C14-1010-44FD-B063-1CAF15EDFC85}" type="datetime1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312FED8-773B-426C-92F7-2E468E93F40F}" type="datetime1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2E38854-7013-407A-A8DA-C9ED79149C31}" type="datetime1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C85A73A-561D-4E70-B956-9C0F5F1CD3C1}" type="datetime1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8E4EE9DD-6364-4ECD-B2E9-BA18F6E3C8DE}" type="datetime1">
              <a:rPr lang="en-US" smtClean="0"/>
              <a:t>6/29/2020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832" r:id="rId3"/>
    <p:sldLayoutId id="2147483833" r:id="rId4"/>
    <p:sldLayoutId id="2147483804" r:id="rId5"/>
    <p:sldLayoutId id="2147483742" r:id="rId6"/>
    <p:sldLayoutId id="2147483743" r:id="rId7"/>
    <p:sldLayoutId id="2147483803" r:id="rId8"/>
    <p:sldLayoutId id="2147483744" r:id="rId9"/>
    <p:sldLayoutId id="2147483745" r:id="rId10"/>
    <p:sldLayoutId id="2147483746" r:id="rId11"/>
    <p:sldLayoutId id="2147483741" r:id="rId12"/>
    <p:sldLayoutId id="2147483747" r:id="rId13"/>
    <p:sldLayoutId id="2147483811" r:id="rId14"/>
    <p:sldLayoutId id="2147483812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</p:sldLayoutIdLst>
  <p:hf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Evergreen Health – Employee Portal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508DA-8460-4788-8000-47A2BE6DA870}"/>
              </a:ext>
            </a:extLst>
          </p:cNvPr>
          <p:cNvSpPr/>
          <p:nvPr/>
        </p:nvSpPr>
        <p:spPr>
          <a:xfrm>
            <a:off x="281609" y="1320579"/>
            <a:ext cx="6274660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700" b="1" dirty="0">
                <a:solidFill>
                  <a:srgbClr val="0096A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What We Did</a:t>
            </a:r>
            <a:endParaRPr lang="en-US" sz="17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 worked with Evergreen Health to design and implement their employee portal on SharePoint. The Evergreen team leverages the portal to automate internal processes, distribute recent news, announcements, and content. </a:t>
            </a:r>
          </a:p>
          <a:p>
            <a:pPr lvl="0"/>
            <a:endParaRPr lang="en-US" sz="16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 integration helps facilitate feedback and discussion around news/procedural items between Providers and Central Administration.</a:t>
            </a:r>
          </a:p>
          <a:p>
            <a:pPr lvl="0"/>
            <a:endParaRPr lang="en-US" sz="16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6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Calendar functionality and event management is incorporated to streamline scheduling and staffing.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B3F4ED-39B7-4909-8F41-0901CB5CF851}"/>
              </a:ext>
            </a:extLst>
          </p:cNvPr>
          <p:cNvGrpSpPr>
            <a:grpSpLocks noChangeAspect="1"/>
          </p:cNvGrpSpPr>
          <p:nvPr/>
        </p:nvGrpSpPr>
        <p:grpSpPr>
          <a:xfrm>
            <a:off x="5423219" y="1054293"/>
            <a:ext cx="7834318" cy="4825565"/>
            <a:chOff x="-482600" y="-254000"/>
            <a:chExt cx="17297400" cy="10654370"/>
          </a:xfrm>
        </p:grpSpPr>
        <p:pic>
          <p:nvPicPr>
            <p:cNvPr id="9" name="Picture 8" descr="quintiles_imac.png">
              <a:extLst>
                <a:ext uri="{FF2B5EF4-FFF2-40B4-BE49-F238E27FC236}">
                  <a16:creationId xmlns:a16="http://schemas.microsoft.com/office/drawing/2014/main" id="{5511BA6F-CD1D-47C5-8A20-EB9269C7A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82600" y="-254000"/>
              <a:ext cx="17297400" cy="1065437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E5F1CE-2910-4DD7-9A9D-45EA8467D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127"/>
            <a:stretch/>
          </p:blipFill>
          <p:spPr>
            <a:xfrm>
              <a:off x="3022600" y="736600"/>
              <a:ext cx="10363200" cy="647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62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Evergreen Health – Employee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D479C-4FD7-4491-9D8A-66688C411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223" y="1268296"/>
            <a:ext cx="7517554" cy="5028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97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3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Modern Workplace</Value>
    </BusinessUnit>
    <Solutions xmlns="f0ee8362-fa7e-4bc9-ab88-7dcfb17cb19b">
      <Value>Intranet / Extranet</Value>
    </Solutions>
    <Industries xmlns="f0ee8362-fa7e-4bc9-ab88-7dcfb17cb19b">
      <Value>Healthcare</Value>
    </Industries>
    <Notes0 xmlns="f0ee8362-fa7e-4bc9-ab88-7dcfb17cb19b" xsi:nil="true"/>
    <Named_x0020_Account xmlns="f0ee8362-fa7e-4bc9-ab88-7dcfb17cb19b" xsi:nil="true"/>
    <PlatTech xmlns="f0ee8362-fa7e-4bc9-ab88-7dcfb17cb19b">
      <Value>SharePoint</Value>
      <Value>O365</Value>
    </PlatTech>
    <ProjectCompletionDate xmlns="f0ee8362-fa7e-4bc9-ab88-7dcfb17cb19b" xsi:nil="true"/>
    <ApprovedByClient xmlns="f0ee8362-fa7e-4bc9-ab88-7dcfb17cb19b">false</ApprovedByClient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4D3C27F2-AE2C-4D1D-9A93-BAD0538290A1}"/>
</file>

<file path=customXml/itemProps2.xml><?xml version="1.0" encoding="utf-8"?>
<ds:datastoreItem xmlns:ds="http://schemas.openxmlformats.org/officeDocument/2006/customXml" ds:itemID="{8946B219-E283-4C42-B5E7-2718383DB33D}"/>
</file>

<file path=customXml/itemProps3.xml><?xml version="1.0" encoding="utf-8"?>
<ds:datastoreItem xmlns:ds="http://schemas.openxmlformats.org/officeDocument/2006/customXml" ds:itemID="{5D9B065C-1EEB-49E4-91D8-31BABEE8A957}"/>
</file>

<file path=customXml/itemProps4.xml><?xml version="1.0" encoding="utf-8"?>
<ds:datastoreItem xmlns:ds="http://schemas.openxmlformats.org/officeDocument/2006/customXml" ds:itemID="{531C55D7-BCBE-4061-B31C-C8CF4D82B87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office theme</vt:lpstr>
      <vt:lpstr>Custom Design</vt:lpstr>
      <vt:lpstr>Custom Design</vt:lpstr>
      <vt:lpstr>Evergreen Health – Employee Portal</vt:lpstr>
      <vt:lpstr>Evergreen Health – Employee Portal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20</cp:revision>
  <dcterms:created xsi:type="dcterms:W3CDTF">2020-06-29T18:17:02Z</dcterms:created>
  <dcterms:modified xsi:type="dcterms:W3CDTF">2020-06-29T19:07:10Z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Business Unit">
    <vt:lpwstr/>
  </property>
  <property fmtid="{D5CDD505-2E9C-101B-9397-08002B2CF9AE}" pid="10" name="Industry">
    <vt:lpwstr>51;#Healthcare|a26bc4ad-14b0-4fca-9fdf-0cbc9e43340d</vt:lpwstr>
  </property>
  <property fmtid="{D5CDD505-2E9C-101B-9397-08002B2CF9AE}" pid="11" name="Service_x0020_Offering">
    <vt:lpwstr/>
  </property>
  <property fmtid="{D5CDD505-2E9C-101B-9397-08002B2CF9AE}" pid="12" name="Business_x0020_Unit">
    <vt:lpwstr/>
  </property>
  <property fmtid="{D5CDD505-2E9C-101B-9397-08002B2CF9AE}" pid="13" name="_ExtendedDescription">
    <vt:lpwstr/>
  </property>
  <property fmtid="{D5CDD505-2E9C-101B-9397-08002B2CF9AE}" pid="14" name="Service Offering">
    <vt:lpwstr/>
  </property>
  <property fmtid="{D5CDD505-2E9C-101B-9397-08002B2CF9AE}" pid="15" name="Category">
    <vt:lpwstr>6;#Case Study|8faa0ad1-25f0-4f56-8e38-f60e20c455d6</vt:lpwstr>
  </property>
  <property fmtid="{D5CDD505-2E9C-101B-9397-08002B2CF9AE}" pid="16" name="Order">
    <vt:r8>46300</vt:r8>
  </property>
  <property fmtid="{D5CDD505-2E9C-101B-9397-08002B2CF9AE}" pid="17" name="SO">
    <vt:lpwstr>37;#;#43;#</vt:lpwstr>
  </property>
  <property fmtid="{D5CDD505-2E9C-101B-9397-08002B2CF9AE}" pid="18" name="TriggerFlowInfo">
    <vt:lpwstr/>
  </property>
</Properties>
</file>